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6" r:id="rId4"/>
    <p:sldId id="257" r:id="rId5"/>
    <p:sldId id="258" r:id="rId6"/>
    <p:sldId id="260" r:id="rId7"/>
    <p:sldId id="261" r:id="rId8"/>
    <p:sldId id="262" r:id="rId9"/>
    <p:sldId id="271" r:id="rId10"/>
    <p:sldId id="263" r:id="rId11"/>
    <p:sldId id="264" r:id="rId12"/>
    <p:sldId id="265" r:id="rId13"/>
    <p:sldId id="267" r:id="rId14"/>
    <p:sldId id="272" r:id="rId15"/>
    <p:sldId id="270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0E8DC-843D-C2BD-AE83-EBAFD11E042A}" v="345" dt="2021-01-27T10:44:48.529"/>
    <p1510:client id="{2D785A86-0EAF-3DDD-8BA2-20D348DA9B2A}" v="400" dt="2021-01-25T16:14:23.698"/>
    <p1510:client id="{4B440839-2AF0-52D8-8DF6-0E3C7C30092E}" v="303" dt="2021-01-25T21:57:07.773"/>
    <p1510:client id="{EDBB8049-6012-46D2-B944-51F8E0F32999}" v="149" dt="2021-01-25T16:00:36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ciklopedija.hr/natuknica.aspx?ID=45826" TargetMode="External"/><Relationship Id="rId7" Type="http://schemas.openxmlformats.org/officeDocument/2006/relationships/hyperlink" Target="https://www.britannica.com/place/Auschwitz" TargetMode="External"/><Relationship Id="rId2" Type="http://schemas.openxmlformats.org/officeDocument/2006/relationships/hyperlink" Target="https://povijest.net/2018/?p=26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y.com/topics/world-war-ii/auschwitz" TargetMode="External"/><Relationship Id="rId5" Type="http://schemas.openxmlformats.org/officeDocument/2006/relationships/hyperlink" Target="http://auschwitz.org/en/" TargetMode="External"/><Relationship Id="rId4" Type="http://schemas.openxmlformats.org/officeDocument/2006/relationships/hyperlink" Target="https://www.dw.com/hr/kako-je-auschwitz-postao-tvornica-smrti/a-5380095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ovijest.net/2018/?p=264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en-US" sz="4000" b="1" i="1">
                <a:ea typeface="+mj-lt"/>
                <a:cs typeface="+mj-lt"/>
              </a:rPr>
              <a:t>Zašto je Auschwitz najzloglasniji logor</a:t>
            </a:r>
            <a:r>
              <a:rPr lang="en-US" sz="4000" b="1">
                <a:ea typeface="+mj-lt"/>
                <a:cs typeface="+mj-lt"/>
              </a:rPr>
              <a:t>?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4" descr="A picture containing train, track, grass, building&#10;&#10;Description automatically generated">
            <a:extLst>
              <a:ext uri="{FF2B5EF4-FFF2-40B4-BE49-F238E27FC236}">
                <a16:creationId xmlns:a16="http://schemas.microsoft.com/office/drawing/2014/main" id="{A01D6DAB-4FB5-4391-93D1-2D9EBA26F0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990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BFF9B-F231-4A4B-AA00-CF667A0A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cs typeface="Calibri Light"/>
              </a:rPr>
              <a:t>RAD I OBROK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7AF23-3BCF-45B0-9086-10C649949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4478" y="138001"/>
            <a:ext cx="7087703" cy="6057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U </a:t>
            </a:r>
            <a:r>
              <a:rPr lang="en-US" sz="2400" dirty="0" err="1">
                <a:ea typeface="+mn-lt"/>
                <a:cs typeface="+mn-lt"/>
              </a:rPr>
              <a:t>radnom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logoru</a:t>
            </a:r>
            <a:r>
              <a:rPr lang="en-US" sz="2400" dirty="0">
                <a:ea typeface="+mn-lt"/>
                <a:cs typeface="+mn-lt"/>
              </a:rPr>
              <a:t> dan je </a:t>
            </a:r>
            <a:r>
              <a:rPr lang="en-US" sz="2400" dirty="0" err="1">
                <a:ea typeface="+mn-lt"/>
                <a:cs typeface="+mn-lt"/>
              </a:rPr>
              <a:t>započinjao</a:t>
            </a:r>
            <a:r>
              <a:rPr lang="en-US" sz="2400" dirty="0">
                <a:ea typeface="+mn-lt"/>
                <a:cs typeface="+mn-lt"/>
              </a:rPr>
              <a:t> u 4.30. </a:t>
            </a:r>
            <a:r>
              <a:rPr lang="en-US" sz="2400" dirty="0" err="1">
                <a:ea typeface="+mn-lt"/>
                <a:cs typeface="+mn-lt"/>
              </a:rPr>
              <a:t>Logoraši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zvuk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zvona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morali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izjuriti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iz</a:t>
            </a:r>
            <a:r>
              <a:rPr lang="en-US" sz="2400" dirty="0">
                <a:ea typeface="+mn-lt"/>
                <a:cs typeface="+mn-lt"/>
              </a:rPr>
              <a:t> baraka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doručak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Doručak</a:t>
            </a:r>
            <a:r>
              <a:rPr lang="en-US" sz="2400" dirty="0">
                <a:ea typeface="+mn-lt"/>
                <a:cs typeface="+mn-lt"/>
              </a:rPr>
              <a:t> se </a:t>
            </a:r>
            <a:r>
              <a:rPr lang="en-US" sz="2400" dirty="0" err="1">
                <a:ea typeface="+mn-lt"/>
                <a:cs typeface="+mn-lt"/>
              </a:rPr>
              <a:t>sastojao</a:t>
            </a:r>
            <a:r>
              <a:rPr lang="en-US" sz="2400" dirty="0">
                <a:ea typeface="+mn-lt"/>
                <a:cs typeface="+mn-lt"/>
              </a:rPr>
              <a:t> od </a:t>
            </a:r>
            <a:r>
              <a:rPr lang="en-US" sz="2400" dirty="0" err="1">
                <a:ea typeface="+mn-lt"/>
                <a:cs typeface="+mn-lt"/>
              </a:rPr>
              <a:t>pola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litre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mlake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tekućine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koju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su</a:t>
            </a:r>
            <a:r>
              <a:rPr lang="en-US" sz="2400" dirty="0">
                <a:ea typeface="+mn-lt"/>
                <a:cs typeface="+mn-lt"/>
              </a:rPr>
              <a:t> SS-</a:t>
            </a:r>
            <a:r>
              <a:rPr lang="en-US" sz="2400" dirty="0" err="1">
                <a:ea typeface="+mn-lt"/>
                <a:cs typeface="+mn-lt"/>
              </a:rPr>
              <a:t>ovi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zvali</a:t>
            </a:r>
            <a:r>
              <a:rPr lang="en-US" sz="2400" dirty="0">
                <a:ea typeface="+mn-lt"/>
                <a:cs typeface="+mn-lt"/>
              </a:rPr>
              <a:t> kava. </a:t>
            </a:r>
            <a:r>
              <a:rPr lang="en-US" sz="2400" dirty="0" err="1">
                <a:ea typeface="+mn-lt"/>
                <a:cs typeface="+mn-lt"/>
              </a:rPr>
              <a:t>Nakon</a:t>
            </a:r>
            <a:r>
              <a:rPr lang="en-US" sz="2400" dirty="0">
                <a:ea typeface="+mn-lt"/>
                <a:cs typeface="+mn-lt"/>
              </a:rPr>
              <a:t> toga </a:t>
            </a:r>
            <a:r>
              <a:rPr lang="en-US" sz="2400" dirty="0" err="1">
                <a:ea typeface="+mn-lt"/>
                <a:cs typeface="+mn-lt"/>
              </a:rPr>
              <a:t>kreće</a:t>
            </a:r>
            <a:r>
              <a:rPr lang="en-US" sz="2400" dirty="0">
                <a:ea typeface="+mn-lt"/>
                <a:cs typeface="+mn-lt"/>
              </a:rPr>
              <a:t> se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rad. Rad je </a:t>
            </a:r>
            <a:r>
              <a:rPr lang="en-US" sz="2400" dirty="0" err="1">
                <a:ea typeface="+mn-lt"/>
                <a:cs typeface="+mn-lt"/>
              </a:rPr>
              <a:t>mogao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biti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tvornicama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rudnicima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poljoprivredi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gradnji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>
              <a:cs typeface="Calibri" panose="020F0502020204030204"/>
            </a:endParaRPr>
          </a:p>
          <a:p>
            <a:r>
              <a:rPr lang="en-US" sz="2400" err="1">
                <a:ea typeface="+mn-lt"/>
                <a:cs typeface="+mn-lt"/>
              </a:rPr>
              <a:t>Većina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ubijanja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err="1">
                <a:ea typeface="+mn-lt"/>
                <a:cs typeface="+mn-lt"/>
              </a:rPr>
              <a:t>radnom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dijelu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logora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odvijala</a:t>
            </a:r>
            <a:r>
              <a:rPr lang="en-US" sz="2400" dirty="0">
                <a:ea typeface="+mn-lt"/>
                <a:cs typeface="+mn-lt"/>
              </a:rPr>
              <a:t> se u „</a:t>
            </a:r>
            <a:r>
              <a:rPr lang="en-US" sz="2400" err="1">
                <a:ea typeface="+mn-lt"/>
                <a:cs typeface="+mn-lt"/>
              </a:rPr>
              <a:t>bloku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smrti</a:t>
            </a:r>
            <a:r>
              <a:rPr lang="en-US" sz="2400" dirty="0">
                <a:ea typeface="+mn-lt"/>
                <a:cs typeface="+mn-lt"/>
              </a:rPr>
              <a:t>“ – </a:t>
            </a:r>
            <a:r>
              <a:rPr lang="en-US" sz="2400" err="1">
                <a:ea typeface="+mn-lt"/>
                <a:cs typeface="+mn-lt"/>
              </a:rPr>
              <a:t>Bloku</a:t>
            </a:r>
            <a:r>
              <a:rPr lang="en-US" sz="2400" dirty="0">
                <a:ea typeface="+mn-lt"/>
                <a:cs typeface="+mn-lt"/>
              </a:rPr>
              <a:t> 11 </a:t>
            </a:r>
            <a:r>
              <a:rPr lang="en-US" sz="2400" err="1">
                <a:ea typeface="+mn-lt"/>
                <a:cs typeface="+mn-lt"/>
              </a:rPr>
              <a:t>Auschwitza</a:t>
            </a:r>
            <a:r>
              <a:rPr lang="en-US" sz="2400" dirty="0">
                <a:ea typeface="+mn-lt"/>
                <a:cs typeface="+mn-lt"/>
              </a:rPr>
              <a:t> I. Metode </a:t>
            </a:r>
            <a:r>
              <a:rPr lang="en-US" sz="2400" err="1">
                <a:ea typeface="+mn-lt"/>
                <a:cs typeface="+mn-lt"/>
              </a:rPr>
              <a:t>su</a:t>
            </a:r>
            <a:r>
              <a:rPr lang="en-US" sz="2400" dirty="0">
                <a:ea typeface="+mn-lt"/>
                <a:cs typeface="+mn-lt"/>
              </a:rPr>
              <a:t> bile </a:t>
            </a:r>
            <a:r>
              <a:rPr lang="en-US" sz="2400" err="1">
                <a:ea typeface="+mn-lt"/>
                <a:cs typeface="+mn-lt"/>
              </a:rPr>
              <a:t>streljanje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vješanje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izgladnjivanje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plinske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komore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err="1">
                <a:ea typeface="+mn-lt"/>
                <a:cs typeface="+mn-lt"/>
              </a:rPr>
              <a:t>Logoraši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odvedeni</a:t>
            </a:r>
            <a:r>
              <a:rPr lang="en-US" sz="2400" dirty="0">
                <a:ea typeface="+mn-lt"/>
                <a:cs typeface="+mn-lt"/>
              </a:rPr>
              <a:t> u Blok 11 </a:t>
            </a:r>
            <a:r>
              <a:rPr lang="en-US" sz="2400" err="1">
                <a:ea typeface="+mn-lt"/>
                <a:cs typeface="+mn-lt"/>
              </a:rPr>
              <a:t>nikad</a:t>
            </a:r>
            <a:r>
              <a:rPr lang="en-US" sz="2400" dirty="0">
                <a:ea typeface="+mn-lt"/>
                <a:cs typeface="+mn-lt"/>
              </a:rPr>
              <a:t> se </a:t>
            </a:r>
            <a:r>
              <a:rPr lang="en-US" sz="2400" err="1">
                <a:ea typeface="+mn-lt"/>
                <a:cs typeface="+mn-lt"/>
              </a:rPr>
              <a:t>nisu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vraćali</a:t>
            </a:r>
            <a:r>
              <a:rPr lang="en-US" sz="2400" dirty="0">
                <a:ea typeface="+mn-lt"/>
                <a:cs typeface="+mn-lt"/>
              </a:rPr>
              <a:t>. </a:t>
            </a:r>
            <a:endParaRPr lang="en-US" sz="2000"/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r>
              <a:rPr lang="en-US" sz="2000" dirty="0">
                <a:cs typeface="Calibri"/>
              </a:rPr>
              <a:t>Luka Brlek</a:t>
            </a:r>
          </a:p>
        </p:txBody>
      </p:sp>
    </p:spTree>
    <p:extLst>
      <p:ext uri="{BB962C8B-B14F-4D97-AF65-F5344CB8AC3E}">
        <p14:creationId xmlns:p14="http://schemas.microsoft.com/office/powerpoint/2010/main" val="176476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EF9F34-F8DE-435D-8393-55823E7FF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E750BC-D75E-438F-8DFB-BFC088BFB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vintage photo of a group of men standing next to a wire fence&#10;&#10;Description automatically generated">
            <a:extLst>
              <a:ext uri="{FF2B5EF4-FFF2-40B4-BE49-F238E27FC236}">
                <a16:creationId xmlns:a16="http://schemas.microsoft.com/office/drawing/2014/main" id="{80CAD71F-C235-4FF7-A062-312090076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81" b="16221"/>
          <a:stretch/>
        </p:blipFill>
        <p:spPr>
          <a:xfrm>
            <a:off x="1" y="1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1999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lnTo>
                  <a:pt x="0" y="1584795"/>
                </a:lnTo>
                <a:lnTo>
                  <a:pt x="1570" y="1585093"/>
                </a:lnTo>
                <a:cubicBezTo>
                  <a:pt x="14765" y="1586876"/>
                  <a:pt x="27439" y="1587607"/>
                  <a:pt x="38276" y="1586343"/>
                </a:cubicBezTo>
                <a:lnTo>
                  <a:pt x="130212" y="1563032"/>
                </a:lnTo>
                <a:lnTo>
                  <a:pt x="259581" y="1562564"/>
                </a:lnTo>
                <a:lnTo>
                  <a:pt x="270512" y="1566480"/>
                </a:lnTo>
                <a:lnTo>
                  <a:pt x="323794" y="1559669"/>
                </a:lnTo>
                <a:cubicBezTo>
                  <a:pt x="341889" y="1556207"/>
                  <a:pt x="359289" y="1551209"/>
                  <a:pt x="374909" y="1543388"/>
                </a:cubicBezTo>
                <a:cubicBezTo>
                  <a:pt x="397763" y="1535743"/>
                  <a:pt x="464868" y="1566802"/>
                  <a:pt x="477628" y="1581176"/>
                </a:cubicBezTo>
                <a:cubicBezTo>
                  <a:pt x="485437" y="1585853"/>
                  <a:pt x="493528" y="1592118"/>
                  <a:pt x="501552" y="1599065"/>
                </a:cubicBezTo>
                <a:lnTo>
                  <a:pt x="503754" y="1601126"/>
                </a:lnTo>
                <a:lnTo>
                  <a:pt x="553101" y="1612745"/>
                </a:lnTo>
                <a:lnTo>
                  <a:pt x="727797" y="1654032"/>
                </a:lnTo>
                <a:cubicBezTo>
                  <a:pt x="763812" y="1681212"/>
                  <a:pt x="831310" y="1672768"/>
                  <a:pt x="875933" y="1690196"/>
                </a:cubicBezTo>
                <a:cubicBezTo>
                  <a:pt x="912416" y="1699333"/>
                  <a:pt x="932272" y="1706294"/>
                  <a:pt x="946695" y="1708854"/>
                </a:cubicBezTo>
                <a:lnTo>
                  <a:pt x="965258" y="1704792"/>
                </a:lnTo>
                <a:lnTo>
                  <a:pt x="975218" y="1705677"/>
                </a:lnTo>
                <a:lnTo>
                  <a:pt x="979459" y="1701073"/>
                </a:lnTo>
                <a:lnTo>
                  <a:pt x="995474" y="1698926"/>
                </a:lnTo>
                <a:cubicBezTo>
                  <a:pt x="1001253" y="1698871"/>
                  <a:pt x="1007209" y="1699691"/>
                  <a:pt x="1013406" y="1701907"/>
                </a:cubicBezTo>
                <a:cubicBezTo>
                  <a:pt x="1031244" y="1717605"/>
                  <a:pt x="1075323" y="1700961"/>
                  <a:pt x="1096918" y="1721484"/>
                </a:cubicBezTo>
                <a:cubicBezTo>
                  <a:pt x="1122804" y="1725925"/>
                  <a:pt x="1152073" y="1727192"/>
                  <a:pt x="1168728" y="1728549"/>
                </a:cubicBezTo>
                <a:cubicBezTo>
                  <a:pt x="1178147" y="1721560"/>
                  <a:pt x="1195195" y="1740223"/>
                  <a:pt x="1196850" y="1729621"/>
                </a:cubicBezTo>
                <a:cubicBezTo>
                  <a:pt x="1209120" y="1742555"/>
                  <a:pt x="1231363" y="1728537"/>
                  <a:pt x="1247665" y="1727764"/>
                </a:cubicBezTo>
                <a:cubicBezTo>
                  <a:pt x="1256405" y="1739743"/>
                  <a:pt x="1281989" y="1726304"/>
                  <a:pt x="1313885" y="1731784"/>
                </a:cubicBezTo>
                <a:cubicBezTo>
                  <a:pt x="1332751" y="1735897"/>
                  <a:pt x="1347711" y="1747962"/>
                  <a:pt x="1360872" y="1752440"/>
                </a:cubicBezTo>
                <a:cubicBezTo>
                  <a:pt x="1374031" y="1756917"/>
                  <a:pt x="1386461" y="1750572"/>
                  <a:pt x="1392839" y="1758648"/>
                </a:cubicBezTo>
                <a:cubicBezTo>
                  <a:pt x="1426345" y="1786891"/>
                  <a:pt x="1463551" y="1793912"/>
                  <a:pt x="1496789" y="1805296"/>
                </a:cubicBezTo>
                <a:lnTo>
                  <a:pt x="1688093" y="1817390"/>
                </a:lnTo>
                <a:cubicBezTo>
                  <a:pt x="1685181" y="1820225"/>
                  <a:pt x="1682338" y="1823444"/>
                  <a:pt x="1689907" y="1825424"/>
                </a:cubicBezTo>
                <a:cubicBezTo>
                  <a:pt x="1706547" y="1827934"/>
                  <a:pt x="1703445" y="1843276"/>
                  <a:pt x="1717786" y="1832223"/>
                </a:cubicBezTo>
                <a:lnTo>
                  <a:pt x="1721485" y="1828959"/>
                </a:lnTo>
                <a:lnTo>
                  <a:pt x="1725216" y="1829446"/>
                </a:lnTo>
                <a:cubicBezTo>
                  <a:pt x="1726953" y="1830156"/>
                  <a:pt x="1727428" y="1831404"/>
                  <a:pt x="1725669" y="1833743"/>
                </a:cubicBezTo>
                <a:cubicBezTo>
                  <a:pt x="1745932" y="1828315"/>
                  <a:pt x="1753024" y="1849106"/>
                  <a:pt x="1765736" y="1856577"/>
                </a:cubicBezTo>
                <a:cubicBezTo>
                  <a:pt x="1782358" y="1850449"/>
                  <a:pt x="1792640" y="1872163"/>
                  <a:pt x="1823048" y="1881063"/>
                </a:cubicBezTo>
                <a:cubicBezTo>
                  <a:pt x="1841511" y="1873817"/>
                  <a:pt x="1843474" y="1887198"/>
                  <a:pt x="1875824" y="1879264"/>
                </a:cubicBezTo>
                <a:cubicBezTo>
                  <a:pt x="1876177" y="1880862"/>
                  <a:pt x="1876842" y="1882418"/>
                  <a:pt x="1877796" y="1883886"/>
                </a:cubicBezTo>
                <a:cubicBezTo>
                  <a:pt x="1883338" y="1892414"/>
                  <a:pt x="1897236" y="1896146"/>
                  <a:pt x="1908838" y="1892221"/>
                </a:cubicBezTo>
                <a:cubicBezTo>
                  <a:pt x="1958569" y="1883187"/>
                  <a:pt x="1994539" y="1893054"/>
                  <a:pt x="2030712" y="1897689"/>
                </a:cubicBezTo>
                <a:cubicBezTo>
                  <a:pt x="2070513" y="1905064"/>
                  <a:pt x="2033357" y="1920613"/>
                  <a:pt x="2091013" y="1914630"/>
                </a:cubicBezTo>
                <a:lnTo>
                  <a:pt x="2155266" y="1920266"/>
                </a:lnTo>
                <a:lnTo>
                  <a:pt x="2173350" y="1929201"/>
                </a:lnTo>
                <a:lnTo>
                  <a:pt x="2252523" y="1943003"/>
                </a:lnTo>
                <a:lnTo>
                  <a:pt x="2254684" y="1943523"/>
                </a:lnTo>
                <a:lnTo>
                  <a:pt x="2264080" y="1941231"/>
                </a:lnTo>
                <a:lnTo>
                  <a:pt x="2268709" y="1940520"/>
                </a:lnTo>
                <a:cubicBezTo>
                  <a:pt x="2282069" y="1938433"/>
                  <a:pt x="2296029" y="1936525"/>
                  <a:pt x="2318712" y="1934473"/>
                </a:cubicBezTo>
                <a:cubicBezTo>
                  <a:pt x="2366376" y="1931292"/>
                  <a:pt x="2417552" y="1934638"/>
                  <a:pt x="2458978" y="1938094"/>
                </a:cubicBezTo>
                <a:cubicBezTo>
                  <a:pt x="2467418" y="1949410"/>
                  <a:pt x="2478524" y="1943154"/>
                  <a:pt x="2489784" y="1943719"/>
                </a:cubicBezTo>
                <a:cubicBezTo>
                  <a:pt x="2502682" y="1953377"/>
                  <a:pt x="2552625" y="1932000"/>
                  <a:pt x="2568063" y="1936282"/>
                </a:cubicBezTo>
                <a:cubicBezTo>
                  <a:pt x="2622149" y="1926210"/>
                  <a:pt x="2667185" y="1939013"/>
                  <a:pt x="2697754" y="1914862"/>
                </a:cubicBezTo>
                <a:cubicBezTo>
                  <a:pt x="2707572" y="1911971"/>
                  <a:pt x="2716680" y="1911426"/>
                  <a:pt x="2725298" y="1912339"/>
                </a:cubicBezTo>
                <a:cubicBezTo>
                  <a:pt x="2741628" y="1915885"/>
                  <a:pt x="2766803" y="1917397"/>
                  <a:pt x="2786878" y="1917161"/>
                </a:cubicBezTo>
                <a:cubicBezTo>
                  <a:pt x="2813389" y="1905357"/>
                  <a:pt x="2860822" y="1944375"/>
                  <a:pt x="2845754" y="1910931"/>
                </a:cubicBezTo>
                <a:cubicBezTo>
                  <a:pt x="2902557" y="1900579"/>
                  <a:pt x="3081163" y="1880167"/>
                  <a:pt x="3136549" y="1874036"/>
                </a:cubicBezTo>
                <a:cubicBezTo>
                  <a:pt x="3297285" y="1853346"/>
                  <a:pt x="3296338" y="1810157"/>
                  <a:pt x="3392027" y="1819571"/>
                </a:cubicBezTo>
                <a:cubicBezTo>
                  <a:pt x="3454269" y="1817950"/>
                  <a:pt x="3460744" y="1815175"/>
                  <a:pt x="3519533" y="1818248"/>
                </a:cubicBezTo>
                <a:cubicBezTo>
                  <a:pt x="3522799" y="1812490"/>
                  <a:pt x="3588494" y="1807331"/>
                  <a:pt x="3593511" y="1803519"/>
                </a:cubicBezTo>
                <a:lnTo>
                  <a:pt x="3611908" y="1795811"/>
                </a:lnTo>
                <a:lnTo>
                  <a:pt x="3635324" y="1786860"/>
                </a:lnTo>
                <a:lnTo>
                  <a:pt x="3648763" y="1782898"/>
                </a:lnTo>
                <a:cubicBezTo>
                  <a:pt x="3678925" y="1781398"/>
                  <a:pt x="3715436" y="1790973"/>
                  <a:pt x="3750497" y="1791329"/>
                </a:cubicBezTo>
                <a:cubicBezTo>
                  <a:pt x="3788584" y="1791316"/>
                  <a:pt x="3852441" y="1816165"/>
                  <a:pt x="3873772" y="1815988"/>
                </a:cubicBezTo>
                <a:lnTo>
                  <a:pt x="3930683" y="1810273"/>
                </a:lnTo>
                <a:cubicBezTo>
                  <a:pt x="3953278" y="1822406"/>
                  <a:pt x="3946178" y="1795031"/>
                  <a:pt x="3983344" y="1812079"/>
                </a:cubicBezTo>
                <a:cubicBezTo>
                  <a:pt x="4027512" y="1818061"/>
                  <a:pt x="4037421" y="1825967"/>
                  <a:pt x="4079776" y="1835511"/>
                </a:cubicBezTo>
                <a:cubicBezTo>
                  <a:pt x="4120028" y="1843675"/>
                  <a:pt x="4106388" y="1843904"/>
                  <a:pt x="4142362" y="1851040"/>
                </a:cubicBezTo>
                <a:cubicBezTo>
                  <a:pt x="4180123" y="1860091"/>
                  <a:pt x="4193731" y="1879182"/>
                  <a:pt x="4219151" y="1883036"/>
                </a:cubicBezTo>
                <a:cubicBezTo>
                  <a:pt x="4244571" y="1886890"/>
                  <a:pt x="4282795" y="1881501"/>
                  <a:pt x="4294882" y="1874160"/>
                </a:cubicBezTo>
                <a:lnTo>
                  <a:pt x="4330333" y="1896548"/>
                </a:lnTo>
                <a:lnTo>
                  <a:pt x="4336051" y="1899282"/>
                </a:lnTo>
                <a:cubicBezTo>
                  <a:pt x="4342496" y="1899923"/>
                  <a:pt x="4363494" y="1900145"/>
                  <a:pt x="4369013" y="1900394"/>
                </a:cubicBezTo>
                <a:cubicBezTo>
                  <a:pt x="4369063" y="1900523"/>
                  <a:pt x="4369114" y="1900649"/>
                  <a:pt x="4369164" y="1900776"/>
                </a:cubicBezTo>
                <a:lnTo>
                  <a:pt x="4377963" y="1901171"/>
                </a:lnTo>
                <a:cubicBezTo>
                  <a:pt x="4392986" y="1901037"/>
                  <a:pt x="4407767" y="1900142"/>
                  <a:pt x="4421978" y="1898669"/>
                </a:cubicBezTo>
                <a:lnTo>
                  <a:pt x="4522427" y="1920971"/>
                </a:lnTo>
                <a:lnTo>
                  <a:pt x="4598138" y="1930402"/>
                </a:lnTo>
                <a:lnTo>
                  <a:pt x="4639570" y="1942891"/>
                </a:lnTo>
                <a:cubicBezTo>
                  <a:pt x="4645624" y="1940340"/>
                  <a:pt x="4706570" y="1933432"/>
                  <a:pt x="4711561" y="1928614"/>
                </a:cubicBezTo>
                <a:cubicBezTo>
                  <a:pt x="4860943" y="1915894"/>
                  <a:pt x="4793483" y="1929045"/>
                  <a:pt x="4931068" y="1938636"/>
                </a:cubicBezTo>
                <a:cubicBezTo>
                  <a:pt x="4977035" y="1941483"/>
                  <a:pt x="5053334" y="1967124"/>
                  <a:pt x="5102071" y="1977335"/>
                </a:cubicBezTo>
                <a:lnTo>
                  <a:pt x="5262849" y="1998068"/>
                </a:lnTo>
                <a:lnTo>
                  <a:pt x="5315922" y="1980802"/>
                </a:lnTo>
                <a:cubicBezTo>
                  <a:pt x="5327115" y="1988677"/>
                  <a:pt x="5333012" y="1989830"/>
                  <a:pt x="5362628" y="1998802"/>
                </a:cubicBezTo>
                <a:lnTo>
                  <a:pt x="5403513" y="1996712"/>
                </a:lnTo>
                <a:lnTo>
                  <a:pt x="5416551" y="2001434"/>
                </a:lnTo>
                <a:cubicBezTo>
                  <a:pt x="5429753" y="2007413"/>
                  <a:pt x="5444755" y="2013044"/>
                  <a:pt x="5450081" y="1993852"/>
                </a:cubicBezTo>
                <a:cubicBezTo>
                  <a:pt x="5456930" y="1997246"/>
                  <a:pt x="5463229" y="2001743"/>
                  <a:pt x="5469471" y="2006546"/>
                </a:cubicBezTo>
                <a:lnTo>
                  <a:pt x="5472747" y="2009041"/>
                </a:lnTo>
                <a:lnTo>
                  <a:pt x="5537674" y="1999169"/>
                </a:lnTo>
                <a:lnTo>
                  <a:pt x="5581284" y="2023174"/>
                </a:lnTo>
                <a:cubicBezTo>
                  <a:pt x="5608108" y="2028305"/>
                  <a:pt x="5614627" y="2046083"/>
                  <a:pt x="5650546" y="2052411"/>
                </a:cubicBezTo>
                <a:cubicBezTo>
                  <a:pt x="5667424" y="2047321"/>
                  <a:pt x="5716432" y="2058354"/>
                  <a:pt x="5725743" y="2070557"/>
                </a:cubicBezTo>
                <a:cubicBezTo>
                  <a:pt x="5750009" y="2076272"/>
                  <a:pt x="5792003" y="2070558"/>
                  <a:pt x="5814867" y="2079031"/>
                </a:cubicBezTo>
                <a:cubicBezTo>
                  <a:pt x="5843986" y="2088248"/>
                  <a:pt x="5871515" y="2066243"/>
                  <a:pt x="5904291" y="2070254"/>
                </a:cubicBezTo>
                <a:cubicBezTo>
                  <a:pt x="5925515" y="2069779"/>
                  <a:pt x="5976443" y="2071758"/>
                  <a:pt x="5998439" y="2070957"/>
                </a:cubicBezTo>
                <a:cubicBezTo>
                  <a:pt x="6011621" y="2084536"/>
                  <a:pt x="6063901" y="2082333"/>
                  <a:pt x="6079059" y="2081298"/>
                </a:cubicBezTo>
                <a:cubicBezTo>
                  <a:pt x="6083776" y="2083971"/>
                  <a:pt x="6090149" y="2084045"/>
                  <a:pt x="6097339" y="2082437"/>
                </a:cubicBezTo>
                <a:cubicBezTo>
                  <a:pt x="6118908" y="2077614"/>
                  <a:pt x="6147824" y="2057657"/>
                  <a:pt x="6161427" y="2047337"/>
                </a:cubicBezTo>
                <a:lnTo>
                  <a:pt x="6357846" y="2036781"/>
                </a:lnTo>
                <a:lnTo>
                  <a:pt x="6440732" y="2026537"/>
                </a:lnTo>
                <a:cubicBezTo>
                  <a:pt x="6462171" y="2022370"/>
                  <a:pt x="6497030" y="2015249"/>
                  <a:pt x="6524529" y="2006186"/>
                </a:cubicBezTo>
                <a:cubicBezTo>
                  <a:pt x="6552061" y="2001982"/>
                  <a:pt x="6566167" y="2008238"/>
                  <a:pt x="6605919" y="2001315"/>
                </a:cubicBezTo>
                <a:cubicBezTo>
                  <a:pt x="6651499" y="1980355"/>
                  <a:pt x="6708331" y="1973861"/>
                  <a:pt x="6763046" y="1964642"/>
                </a:cubicBezTo>
                <a:lnTo>
                  <a:pt x="6797652" y="1963791"/>
                </a:lnTo>
                <a:cubicBezTo>
                  <a:pt x="6830055" y="1952952"/>
                  <a:pt x="6866732" y="1952254"/>
                  <a:pt x="6903993" y="1952943"/>
                </a:cubicBezTo>
                <a:cubicBezTo>
                  <a:pt x="6948851" y="1951538"/>
                  <a:pt x="7032117" y="1955385"/>
                  <a:pt x="7066802" y="1955354"/>
                </a:cubicBezTo>
                <a:cubicBezTo>
                  <a:pt x="7101489" y="1955322"/>
                  <a:pt x="7089928" y="1951994"/>
                  <a:pt x="7112112" y="1952754"/>
                </a:cubicBezTo>
                <a:cubicBezTo>
                  <a:pt x="7134299" y="1953514"/>
                  <a:pt x="7153090" y="1959970"/>
                  <a:pt x="7199912" y="1959912"/>
                </a:cubicBezTo>
                <a:cubicBezTo>
                  <a:pt x="7236307" y="1958625"/>
                  <a:pt x="7356520" y="1952859"/>
                  <a:pt x="7393047" y="1952407"/>
                </a:cubicBezTo>
                <a:cubicBezTo>
                  <a:pt x="7435772" y="1952499"/>
                  <a:pt x="7434946" y="1957505"/>
                  <a:pt x="7456258" y="1960467"/>
                </a:cubicBezTo>
                <a:cubicBezTo>
                  <a:pt x="7480780" y="1949400"/>
                  <a:pt x="7500295" y="1966883"/>
                  <a:pt x="7520919" y="1970176"/>
                </a:cubicBezTo>
                <a:cubicBezTo>
                  <a:pt x="7530571" y="1964847"/>
                  <a:pt x="7541460" y="1966539"/>
                  <a:pt x="7555555" y="1969490"/>
                </a:cubicBezTo>
                <a:cubicBezTo>
                  <a:pt x="7570258" y="1969756"/>
                  <a:pt x="7596694" y="1971643"/>
                  <a:pt x="7609131" y="1971773"/>
                </a:cubicBezTo>
                <a:lnTo>
                  <a:pt x="7630180" y="1970265"/>
                </a:lnTo>
                <a:lnTo>
                  <a:pt x="7643109" y="1964399"/>
                </a:lnTo>
                <a:cubicBezTo>
                  <a:pt x="7652105" y="1963176"/>
                  <a:pt x="7674684" y="1962642"/>
                  <a:pt x="7684158" y="1962926"/>
                </a:cubicBezTo>
                <a:lnTo>
                  <a:pt x="7699956" y="1966103"/>
                </a:lnTo>
                <a:lnTo>
                  <a:pt x="7712976" y="1960441"/>
                </a:lnTo>
                <a:cubicBezTo>
                  <a:pt x="7714099" y="1968441"/>
                  <a:pt x="7728362" y="1958583"/>
                  <a:pt x="7740684" y="1955716"/>
                </a:cubicBezTo>
                <a:lnTo>
                  <a:pt x="7748398" y="1955981"/>
                </a:lnTo>
                <a:lnTo>
                  <a:pt x="7774801" y="1947968"/>
                </a:lnTo>
                <a:lnTo>
                  <a:pt x="7865529" y="1934398"/>
                </a:lnTo>
                <a:lnTo>
                  <a:pt x="7879011" y="1928569"/>
                </a:lnTo>
                <a:lnTo>
                  <a:pt x="7944932" y="1917264"/>
                </a:lnTo>
                <a:lnTo>
                  <a:pt x="8022159" y="1911520"/>
                </a:lnTo>
                <a:lnTo>
                  <a:pt x="8041142" y="1915505"/>
                </a:lnTo>
                <a:lnTo>
                  <a:pt x="8044849" y="1916307"/>
                </a:lnTo>
                <a:cubicBezTo>
                  <a:pt x="8051921" y="1917861"/>
                  <a:pt x="8058949" y="1919233"/>
                  <a:pt x="8066095" y="1919901"/>
                </a:cubicBezTo>
                <a:cubicBezTo>
                  <a:pt x="8095547" y="1914041"/>
                  <a:pt x="8158043" y="1892959"/>
                  <a:pt x="8221566" y="1881147"/>
                </a:cubicBezTo>
                <a:cubicBezTo>
                  <a:pt x="8323607" y="1870468"/>
                  <a:pt x="8370628" y="1861275"/>
                  <a:pt x="8447236" y="1849031"/>
                </a:cubicBezTo>
                <a:cubicBezTo>
                  <a:pt x="8488674" y="1842512"/>
                  <a:pt x="8532648" y="1819960"/>
                  <a:pt x="8626784" y="1828631"/>
                </a:cubicBezTo>
                <a:cubicBezTo>
                  <a:pt x="8684099" y="1824833"/>
                  <a:pt x="8679340" y="1821587"/>
                  <a:pt x="8732490" y="1806015"/>
                </a:cubicBezTo>
                <a:cubicBezTo>
                  <a:pt x="8735308" y="1802474"/>
                  <a:pt x="8792490" y="1807821"/>
                  <a:pt x="8796990" y="1805345"/>
                </a:cubicBezTo>
                <a:lnTo>
                  <a:pt x="8813687" y="1799967"/>
                </a:lnTo>
                <a:lnTo>
                  <a:pt x="8871174" y="1793601"/>
                </a:lnTo>
                <a:cubicBezTo>
                  <a:pt x="8889725" y="1789744"/>
                  <a:pt x="8913091" y="1777736"/>
                  <a:pt x="8925001" y="1776816"/>
                </a:cubicBezTo>
                <a:cubicBezTo>
                  <a:pt x="8922658" y="1791856"/>
                  <a:pt x="8930724" y="1781558"/>
                  <a:pt x="8947111" y="1777734"/>
                </a:cubicBezTo>
                <a:lnTo>
                  <a:pt x="9089254" y="1778185"/>
                </a:lnTo>
                <a:cubicBezTo>
                  <a:pt x="9097497" y="1772002"/>
                  <a:pt x="9154122" y="1776692"/>
                  <a:pt x="9178240" y="1792038"/>
                </a:cubicBezTo>
                <a:cubicBezTo>
                  <a:pt x="9201140" y="1791112"/>
                  <a:pt x="9248117" y="1777135"/>
                  <a:pt x="9283045" y="1774182"/>
                </a:cubicBezTo>
                <a:cubicBezTo>
                  <a:pt x="9335613" y="1770020"/>
                  <a:pt x="9391331" y="1758729"/>
                  <a:pt x="9436642" y="1755477"/>
                </a:cubicBezTo>
                <a:lnTo>
                  <a:pt x="9498527" y="1753116"/>
                </a:lnTo>
                <a:lnTo>
                  <a:pt x="9529385" y="1757514"/>
                </a:lnTo>
                <a:lnTo>
                  <a:pt x="9536451" y="1755119"/>
                </a:lnTo>
                <a:cubicBezTo>
                  <a:pt x="9548028" y="1750645"/>
                  <a:pt x="9558961" y="1745881"/>
                  <a:pt x="9569107" y="1741009"/>
                </a:cubicBezTo>
                <a:lnTo>
                  <a:pt x="9632895" y="1736362"/>
                </a:lnTo>
                <a:lnTo>
                  <a:pt x="9698351" y="1730376"/>
                </a:lnTo>
                <a:lnTo>
                  <a:pt x="9703714" y="1730092"/>
                </a:lnTo>
                <a:lnTo>
                  <a:pt x="9733849" y="1700033"/>
                </a:lnTo>
                <a:cubicBezTo>
                  <a:pt x="9737016" y="1697043"/>
                  <a:pt x="9769882" y="1691842"/>
                  <a:pt x="9770872" y="1688087"/>
                </a:cubicBezTo>
                <a:cubicBezTo>
                  <a:pt x="9831118" y="1689966"/>
                  <a:pt x="9856131" y="1644129"/>
                  <a:pt x="9910445" y="1632274"/>
                </a:cubicBezTo>
                <a:cubicBezTo>
                  <a:pt x="9967395" y="1605711"/>
                  <a:pt x="10066963" y="1581563"/>
                  <a:pt x="10104338" y="1569423"/>
                </a:cubicBezTo>
                <a:cubicBezTo>
                  <a:pt x="10174884" y="1550018"/>
                  <a:pt x="10286428" y="1526222"/>
                  <a:pt x="10333720" y="1515847"/>
                </a:cubicBezTo>
                <a:cubicBezTo>
                  <a:pt x="10383281" y="1526585"/>
                  <a:pt x="10350285" y="1513080"/>
                  <a:pt x="10388089" y="1507174"/>
                </a:cubicBezTo>
                <a:lnTo>
                  <a:pt x="10448263" y="1478222"/>
                </a:lnTo>
                <a:lnTo>
                  <a:pt x="10471201" y="1486036"/>
                </a:lnTo>
                <a:lnTo>
                  <a:pt x="10497937" y="1469830"/>
                </a:lnTo>
                <a:cubicBezTo>
                  <a:pt x="10505833" y="1468817"/>
                  <a:pt x="10509508" y="1482270"/>
                  <a:pt x="10517208" y="1478946"/>
                </a:cubicBezTo>
                <a:cubicBezTo>
                  <a:pt x="10536224" y="1460227"/>
                  <a:pt x="10601952" y="1468441"/>
                  <a:pt x="10624461" y="1444282"/>
                </a:cubicBezTo>
                <a:cubicBezTo>
                  <a:pt x="10634514" y="1436907"/>
                  <a:pt x="10676463" y="1423330"/>
                  <a:pt x="10690996" y="1426393"/>
                </a:cubicBezTo>
                <a:cubicBezTo>
                  <a:pt x="10724899" y="1420725"/>
                  <a:pt x="10790248" y="1415654"/>
                  <a:pt x="10827883" y="1410269"/>
                </a:cubicBezTo>
                <a:cubicBezTo>
                  <a:pt x="10873670" y="1399733"/>
                  <a:pt x="10880521" y="1379493"/>
                  <a:pt x="10904858" y="1371965"/>
                </a:cubicBezTo>
                <a:cubicBezTo>
                  <a:pt x="10907369" y="1372816"/>
                  <a:pt x="10955482" y="1368253"/>
                  <a:pt x="10973905" y="1365108"/>
                </a:cubicBezTo>
                <a:cubicBezTo>
                  <a:pt x="10992328" y="1361965"/>
                  <a:pt x="11009424" y="1362216"/>
                  <a:pt x="11015396" y="1353103"/>
                </a:cubicBezTo>
                <a:cubicBezTo>
                  <a:pt x="11051533" y="1319156"/>
                  <a:pt x="11099891" y="1305385"/>
                  <a:pt x="11141364" y="1288058"/>
                </a:cubicBezTo>
                <a:cubicBezTo>
                  <a:pt x="11181311" y="1272681"/>
                  <a:pt x="11197297" y="1273684"/>
                  <a:pt x="11240093" y="1266796"/>
                </a:cubicBezTo>
                <a:cubicBezTo>
                  <a:pt x="11269285" y="1263711"/>
                  <a:pt x="11367060" y="1233092"/>
                  <a:pt x="11398842" y="1227249"/>
                </a:cubicBezTo>
                <a:cubicBezTo>
                  <a:pt x="11413740" y="1222095"/>
                  <a:pt x="11425543" y="1230781"/>
                  <a:pt x="11445770" y="1225779"/>
                </a:cubicBezTo>
                <a:lnTo>
                  <a:pt x="11545958" y="1240429"/>
                </a:lnTo>
                <a:cubicBezTo>
                  <a:pt x="11554280" y="1243576"/>
                  <a:pt x="11597582" y="1221321"/>
                  <a:pt x="11609067" y="1218511"/>
                </a:cubicBezTo>
                <a:cubicBezTo>
                  <a:pt x="11638007" y="1216638"/>
                  <a:pt x="11675379" y="1217462"/>
                  <a:pt x="11718353" y="1209135"/>
                </a:cubicBezTo>
                <a:cubicBezTo>
                  <a:pt x="11766915" y="1201557"/>
                  <a:pt x="11822513" y="1184681"/>
                  <a:pt x="11865319" y="1176623"/>
                </a:cubicBezTo>
                <a:cubicBezTo>
                  <a:pt x="11911195" y="1167349"/>
                  <a:pt x="11954216" y="1165240"/>
                  <a:pt x="11993604" y="1153495"/>
                </a:cubicBezTo>
                <a:cubicBezTo>
                  <a:pt x="12045020" y="1156924"/>
                  <a:pt x="12063101" y="1189106"/>
                  <a:pt x="12147852" y="1163782"/>
                </a:cubicBezTo>
                <a:lnTo>
                  <a:pt x="12191999" y="11643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D9ACB-45BA-4E64-B0EF-30DD9E384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56" y="548569"/>
            <a:ext cx="10533888" cy="6954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Ovako je to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izgledalo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prije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74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godine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175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83BAB7-B0A1-41E4-8C94-3DB99AC4B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Calibri Light"/>
              </a:rPr>
              <a:t>STRADANJA I SPOMEN NA ŽRTVE 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7F78F-BA66-4C66-A1DA-5F87079B7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812" y="406347"/>
            <a:ext cx="6464038" cy="52678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Osim od iscrpljujućega robovskog rada do iznemoglosti, logoraši, također žene i djeca, stradavali su od gladi, bolesti, svakovrsnih mučenja, uključujući i med. pokuse na živim ljudima, te napose u smišljenom postupku grupnih likvidacija u plinskim komorama s pomoću otrovnog plina </a:t>
            </a:r>
            <a:r>
              <a:rPr lang="en-US" sz="2400" i="1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ciklona B.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U tim je logorima stradalo oko 10 mil. ljudi, od čega više od pol. Židova. Većina tih logora danas su obilježena mjesta spomena na žrtve jednog od najstrašnijih zala čovječanstva. </a:t>
            </a:r>
          </a:p>
          <a:p>
            <a:endParaRPr lang="en-US" sz="200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endParaRPr lang="en-US" sz="200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alpha val="80000"/>
                  </a:schemeClr>
                </a:solidFill>
                <a:cs typeface="Calibri"/>
              </a:rPr>
              <a:t>Martin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cs typeface="Calibri"/>
              </a:rPr>
              <a:t>Levatić</a:t>
            </a:r>
          </a:p>
        </p:txBody>
      </p:sp>
    </p:spTree>
    <p:extLst>
      <p:ext uri="{BB962C8B-B14F-4D97-AF65-F5344CB8AC3E}">
        <p14:creationId xmlns:p14="http://schemas.microsoft.com/office/powerpoint/2010/main" val="1391394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E2C2-A337-4595-8A65-F3FC9F9F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663"/>
            <a:ext cx="10515600" cy="1325563"/>
          </a:xfrm>
        </p:spPr>
        <p:txBody>
          <a:bodyPr/>
          <a:lstStyle/>
          <a:p>
            <a:br>
              <a:rPr lang="en-US" dirty="0">
                <a:cs typeface="Calibri Light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6FFF2-F21D-464E-8325-637FBB046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241"/>
            <a:ext cx="10515600" cy="53868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Vecina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ubijena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plinskim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komorama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Ciklonom</a:t>
            </a:r>
            <a:r>
              <a:rPr lang="en-US" dirty="0">
                <a:ea typeface="+mn-lt"/>
                <a:cs typeface="+mn-lt"/>
              </a:rPr>
              <a:t> B, </a:t>
            </a:r>
            <a:r>
              <a:rPr lang="en-US" dirty="0" err="1">
                <a:ea typeface="+mn-lt"/>
                <a:cs typeface="+mn-lt"/>
              </a:rPr>
              <a:t>drugi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ubijani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izgladnjivanjem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prisilnim</a:t>
            </a:r>
            <a:r>
              <a:rPr lang="en-US" dirty="0">
                <a:ea typeface="+mn-lt"/>
                <a:cs typeface="+mn-lt"/>
              </a:rPr>
              <a:t> random, </a:t>
            </a:r>
            <a:r>
              <a:rPr lang="en-US" dirty="0" err="1">
                <a:ea typeface="+mn-lt"/>
                <a:cs typeface="+mn-lt"/>
              </a:rPr>
              <a:t>manjkom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higijene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pogubljenjima</a:t>
            </a:r>
            <a:r>
              <a:rPr lang="en-US" dirty="0">
                <a:ea typeface="+mn-lt"/>
                <a:cs typeface="+mn-lt"/>
              </a:rPr>
              <a:t> I </a:t>
            </a:r>
            <a:r>
              <a:rPr lang="en-US" dirty="0" err="1">
                <a:ea typeface="+mn-lt"/>
                <a:cs typeface="+mn-lt"/>
              </a:rPr>
              <a:t>medivinskim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eksperimentima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Utvrdeno</a:t>
            </a:r>
            <a:r>
              <a:rPr lang="en-US" dirty="0">
                <a:ea typeface="+mn-lt"/>
                <a:cs typeface="+mn-lt"/>
              </a:rPr>
              <a:t> je da je </a:t>
            </a:r>
            <a:r>
              <a:rPr lang="en-US" dirty="0" err="1">
                <a:ea typeface="+mn-lt"/>
                <a:cs typeface="+mn-lt"/>
              </a:rPr>
              <a:t>ubijeno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oko</a:t>
            </a:r>
            <a:r>
              <a:rPr lang="en-US" dirty="0">
                <a:ea typeface="+mn-lt"/>
                <a:cs typeface="+mn-lt"/>
              </a:rPr>
              <a:t> 700.000 </a:t>
            </a:r>
            <a:r>
              <a:rPr lang="en-US" dirty="0" err="1">
                <a:ea typeface="+mn-lt"/>
                <a:cs typeface="+mn-lt"/>
              </a:rPr>
              <a:t>ljudi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Nera Bošković </a:t>
            </a:r>
          </a:p>
        </p:txBody>
      </p:sp>
    </p:spTree>
    <p:extLst>
      <p:ext uri="{BB962C8B-B14F-4D97-AF65-F5344CB8AC3E}">
        <p14:creationId xmlns:p14="http://schemas.microsoft.com/office/powerpoint/2010/main" val="207960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3DD6A-F486-4601-8C3E-C2F441F4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USTANAK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053F0-6DE6-40C2-B314-32AAA8F02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>
                <a:ea typeface="+mn-lt"/>
                <a:cs typeface="+mn-lt"/>
              </a:rPr>
              <a:t>1944. godine organiziran je revolt među zatvorenicima dodijeljeni Krematoriju IV u kampu za istrebljivanje Auschwitz-Birkenau. Mlade židovke su mjesecima krijumčarile male količine baruta iz tvornice streljiva u sklopu logora i potajno ih prenosile ostatku udruženja. Planirali su barutom uništiti plinske komore i krematorije te pokrenuti ustanak.</a:t>
            </a:r>
            <a:endParaRPr lang="en-US">
              <a:cs typeface="Calibri" panose="020F0502020204030204"/>
            </a:endParaRPr>
          </a:p>
          <a:p>
            <a:endParaRPr lang="en-US"/>
          </a:p>
          <a:p>
            <a:r>
              <a:rPr lang="en-US">
                <a:ea typeface="+mn-lt"/>
                <a:cs typeface="+mn-lt"/>
              </a:rPr>
              <a:t>Nakon što su članovi udruge, članovi Sonderkommanda, saznali da će večina grupe biti likvidirana, 7. listopada na Krematoriju IV podigli su ustanak. Tijekom borbi poginulo je gotovo 250 zatvorenika, a nakon suzbijanja pobune stražari su pucali u još njih 200.</a:t>
            </a:r>
            <a:endParaRPr lang="en-US"/>
          </a:p>
          <a:p>
            <a:endParaRPr lang="en-US"/>
          </a:p>
          <a:p>
            <a:r>
              <a:rPr lang="en-US">
                <a:ea typeface="+mn-lt"/>
                <a:cs typeface="+mn-lt"/>
              </a:rPr>
              <a:t>Nekoliko dana kasnije, identificirane su četiri zatvorenice koje su sudjelovale u krijumčarenju baruta te su bile pogubljene.</a:t>
            </a:r>
            <a:endParaRPr lang="en-US"/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Sofija Krnjak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228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D8666-5C83-4BD2-AA49-A4329EC9E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IZVORI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08C7B-2392-4CB3-80C5-EFA7F7E5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https://povijest.net/2018/?p=2645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3"/>
              </a:rPr>
              <a:t>https://www.enciklopedija.hr/natuknica.aspx?ID=45826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4"/>
              </a:rPr>
              <a:t>https://www.dw.com/hr/kako-je-auschwitz-postao-tvornica-smrti/a-53800957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5"/>
              </a:rPr>
              <a:t>http://auschwitz.org/en/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6"/>
              </a:rPr>
              <a:t>https://www.history.com/topics/world-war-ii/auschwitz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7"/>
              </a:rPr>
              <a:t>https://www.britannica.com/place/Auschwitz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3418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C422A6-61F6-4572-811D-CEFEB1750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Ovdje možete I pogledati video o logoru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359A-180E-48DC-8068-8BA5AD78F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ea typeface="+mn-lt"/>
                <a:cs typeface="+mn-lt"/>
                <a:hlinkClick r:id="rId2"/>
              </a:rPr>
              <a:t>https://povijest.net/2018/?p=2645</a:t>
            </a:r>
            <a:endParaRPr lang="en-US" sz="2400">
              <a:ea typeface="+mn-lt"/>
              <a:cs typeface="+mn-lt"/>
            </a:endParaRPr>
          </a:p>
          <a:p>
            <a:endParaRPr lang="en-US" sz="2400">
              <a:cs typeface="Calibri"/>
            </a:endParaRPr>
          </a:p>
        </p:txBody>
      </p:sp>
      <p:pic>
        <p:nvPicPr>
          <p:cNvPr id="4" name="Picture 4" descr="A picture containing train, track, grass, building&#10;&#10;Description automatically generated">
            <a:extLst>
              <a:ext uri="{FF2B5EF4-FFF2-40B4-BE49-F238E27FC236}">
                <a16:creationId xmlns:a16="http://schemas.microsoft.com/office/drawing/2014/main" id="{D9C62570-CBFA-4523-8E2A-18C9C245F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1" r="2" b="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1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6BBFF-40B1-4657-889B-093A5F3E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892" y="1596048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Hvala vam na pažnji!!!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595BF-AA71-4A7C-A717-2AA9B3AB2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26009"/>
            <a:ext cx="10515600" cy="22509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Izradili</a:t>
            </a:r>
            <a:r>
              <a:rPr lang="en-US" dirty="0">
                <a:cs typeface="Calibri"/>
              </a:rPr>
              <a:t>: 2.bc </a:t>
            </a:r>
            <a:r>
              <a:rPr lang="en-US" dirty="0" err="1">
                <a:cs typeface="Calibri"/>
              </a:rPr>
              <a:t>Gimnazije</a:t>
            </a:r>
            <a:r>
              <a:rPr lang="en-US" dirty="0">
                <a:cs typeface="Calibri"/>
              </a:rPr>
              <a:t> Ivana </a:t>
            </a:r>
            <a:r>
              <a:rPr lang="en-US" dirty="0" err="1">
                <a:cs typeface="Calibri"/>
              </a:rPr>
              <a:t>Zakmardija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Dijankovečkoga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80043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789A1-C35E-4DD3-B970-EA923E24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cs typeface="Calibri Light"/>
              </a:rPr>
              <a:t>O LOGORU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F24A9-313B-4140-AB47-D6B7E9FEC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623" y="800360"/>
            <a:ext cx="7090842" cy="56675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>
                <a:ea typeface="+mn-lt"/>
                <a:cs typeface="+mn-lt"/>
              </a:rPr>
              <a:t>Najzloglasniji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logor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sustavu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nacističkih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logora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svakako</a:t>
            </a:r>
            <a:r>
              <a:rPr lang="en-US" sz="2400" dirty="0">
                <a:ea typeface="+mn-lt"/>
                <a:cs typeface="+mn-lt"/>
              </a:rPr>
              <a:t> je Auschwitz. Od </a:t>
            </a:r>
            <a:r>
              <a:rPr lang="en-US" sz="2400" dirty="0" err="1">
                <a:ea typeface="+mn-lt"/>
                <a:cs typeface="+mn-lt"/>
              </a:rPr>
              <a:t>otvorenja</a:t>
            </a:r>
            <a:r>
              <a:rPr lang="en-US" sz="2400" dirty="0">
                <a:ea typeface="+mn-lt"/>
                <a:cs typeface="+mn-lt"/>
              </a:rPr>
              <a:t> 14. </a:t>
            </a:r>
            <a:r>
              <a:rPr lang="en-US" sz="2400" dirty="0" err="1">
                <a:ea typeface="+mn-lt"/>
                <a:cs typeface="+mn-lt"/>
              </a:rPr>
              <a:t>lipnja</a:t>
            </a:r>
            <a:r>
              <a:rPr lang="en-US" sz="2400" dirty="0">
                <a:ea typeface="+mn-lt"/>
                <a:cs typeface="+mn-lt"/>
              </a:rPr>
              <a:t> 1940. pa do </a:t>
            </a:r>
            <a:r>
              <a:rPr lang="en-US" sz="2400" dirty="0" err="1">
                <a:ea typeface="+mn-lt"/>
                <a:cs typeface="+mn-lt"/>
              </a:rPr>
              <a:t>oslobođenja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logora</a:t>
            </a:r>
            <a:r>
              <a:rPr lang="en-US" sz="2400" dirty="0">
                <a:ea typeface="+mn-lt"/>
                <a:cs typeface="+mn-lt"/>
              </a:rPr>
              <a:t> od </a:t>
            </a:r>
            <a:r>
              <a:rPr lang="en-US" sz="2400" dirty="0" err="1">
                <a:ea typeface="+mn-lt"/>
                <a:cs typeface="+mn-lt"/>
              </a:rPr>
              <a:t>strane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Crvene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armije</a:t>
            </a:r>
            <a:r>
              <a:rPr lang="en-US" sz="2400" dirty="0">
                <a:ea typeface="+mn-lt"/>
                <a:cs typeface="+mn-lt"/>
              </a:rPr>
              <a:t> 27. </a:t>
            </a:r>
            <a:r>
              <a:rPr lang="en-US" sz="2400" dirty="0" err="1">
                <a:ea typeface="+mn-lt"/>
                <a:cs typeface="+mn-lt"/>
              </a:rPr>
              <a:t>siječnja</a:t>
            </a:r>
            <a:r>
              <a:rPr lang="en-US" sz="2400" dirty="0">
                <a:ea typeface="+mn-lt"/>
                <a:cs typeface="+mn-lt"/>
              </a:rPr>
              <a:t> 1945. u tom je </a:t>
            </a:r>
            <a:r>
              <a:rPr lang="en-US" sz="2400" dirty="0" err="1">
                <a:ea typeface="+mn-lt"/>
                <a:cs typeface="+mn-lt"/>
              </a:rPr>
              <a:t>logoru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pobijeno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oko</a:t>
            </a:r>
            <a:r>
              <a:rPr lang="en-US" sz="2400" dirty="0">
                <a:ea typeface="+mn-lt"/>
                <a:cs typeface="+mn-lt"/>
              </a:rPr>
              <a:t> 1.100.000 </a:t>
            </a:r>
            <a:r>
              <a:rPr lang="en-US" sz="2400" dirty="0" err="1">
                <a:ea typeface="+mn-lt"/>
                <a:cs typeface="+mn-lt"/>
              </a:rPr>
              <a:t>ljudi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Većina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ubijenih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stradala</a:t>
            </a:r>
            <a:r>
              <a:rPr lang="en-US" sz="2400" dirty="0">
                <a:ea typeface="+mn-lt"/>
                <a:cs typeface="+mn-lt"/>
              </a:rPr>
              <a:t> je </a:t>
            </a:r>
            <a:r>
              <a:rPr lang="en-US" sz="2400" dirty="0" err="1">
                <a:ea typeface="+mn-lt"/>
                <a:cs typeface="+mn-lt"/>
              </a:rPr>
              <a:t>već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prvi</a:t>
            </a:r>
            <a:r>
              <a:rPr lang="en-US" sz="2400" dirty="0">
                <a:ea typeface="+mn-lt"/>
                <a:cs typeface="+mn-lt"/>
              </a:rPr>
              <a:t> dan po </a:t>
            </a:r>
            <a:r>
              <a:rPr lang="en-US" sz="2400" dirty="0" err="1">
                <a:ea typeface="+mn-lt"/>
                <a:cs typeface="+mn-lt"/>
              </a:rPr>
              <a:t>dolasku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logor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dok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preostali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isčekivali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smrt</a:t>
            </a:r>
            <a:r>
              <a:rPr lang="en-US" sz="2400" dirty="0">
                <a:ea typeface="+mn-lt"/>
                <a:cs typeface="+mn-lt"/>
              </a:rPr>
              <a:t> od </a:t>
            </a:r>
            <a:r>
              <a:rPr lang="en-US" sz="2400" dirty="0" err="1">
                <a:ea typeface="+mn-lt"/>
                <a:cs typeface="+mn-lt"/>
              </a:rPr>
              <a:t>gladi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iscrpljenosti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robovskog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rada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Među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žrtvama</a:t>
            </a:r>
            <a:r>
              <a:rPr lang="en-US" sz="2400" dirty="0">
                <a:ea typeface="+mn-lt"/>
                <a:cs typeface="+mn-lt"/>
              </a:rPr>
              <a:t> 90% </a:t>
            </a:r>
            <a:r>
              <a:rPr lang="en-US" sz="2400" dirty="0" err="1">
                <a:ea typeface="+mn-lt"/>
                <a:cs typeface="+mn-lt"/>
              </a:rPr>
              <a:t>su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bili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Židovi</a:t>
            </a:r>
            <a:r>
              <a:rPr lang="en-US" sz="2400" dirty="0">
                <a:ea typeface="+mn-lt"/>
                <a:cs typeface="+mn-lt"/>
              </a:rPr>
              <a:t>, a </a:t>
            </a:r>
            <a:r>
              <a:rPr lang="en-US" sz="2400" dirty="0" err="1">
                <a:ea typeface="+mn-lt"/>
                <a:cs typeface="+mn-lt"/>
              </a:rPr>
              <a:t>zatim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stradali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Poljaci</a:t>
            </a:r>
            <a:r>
              <a:rPr lang="en-US" sz="2400" dirty="0">
                <a:ea typeface="+mn-lt"/>
                <a:cs typeface="+mn-lt"/>
              </a:rPr>
              <a:t>, Romi, </a:t>
            </a:r>
            <a:r>
              <a:rPr lang="en-US" sz="2400" dirty="0" err="1">
                <a:ea typeface="+mn-lt"/>
                <a:cs typeface="+mn-lt"/>
              </a:rPr>
              <a:t>sovjetski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ratni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zarobljenici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Jugoslaveni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homoseksualci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pripadnici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drugih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narodnosti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religijskih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skupina</a:t>
            </a:r>
            <a:r>
              <a:rPr lang="en-US" sz="2400" dirty="0">
                <a:ea typeface="+mn-lt"/>
                <a:cs typeface="+mn-lt"/>
              </a:rPr>
              <a:t>. Po </a:t>
            </a:r>
            <a:r>
              <a:rPr lang="en-US" sz="2400" dirty="0" err="1">
                <a:ea typeface="+mn-lt"/>
                <a:cs typeface="+mn-lt"/>
              </a:rPr>
              <a:t>oslobođenju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logoru</a:t>
            </a:r>
            <a:r>
              <a:rPr lang="en-US" sz="2400" dirty="0">
                <a:ea typeface="+mn-lt"/>
                <a:cs typeface="+mn-lt"/>
              </a:rPr>
              <a:t> je </a:t>
            </a:r>
            <a:r>
              <a:rPr lang="en-US" sz="2400" dirty="0" err="1">
                <a:ea typeface="+mn-lt"/>
                <a:cs typeface="+mn-lt"/>
              </a:rPr>
              <a:t>pronađeno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oko</a:t>
            </a:r>
            <a:r>
              <a:rPr lang="en-US" sz="2400" dirty="0">
                <a:ea typeface="+mn-lt"/>
                <a:cs typeface="+mn-lt"/>
              </a:rPr>
              <a:t> 7.000 </a:t>
            </a:r>
            <a:r>
              <a:rPr lang="en-US" sz="2400" dirty="0" err="1">
                <a:ea typeface="+mn-lt"/>
                <a:cs typeface="+mn-lt"/>
              </a:rPr>
              <a:t>ispijenih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ljudi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Luka Majcen </a:t>
            </a:r>
          </a:p>
        </p:txBody>
      </p:sp>
    </p:spTree>
    <p:extLst>
      <p:ext uri="{BB962C8B-B14F-4D97-AF65-F5344CB8AC3E}">
        <p14:creationId xmlns:p14="http://schemas.microsoft.com/office/powerpoint/2010/main" val="215050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E12A74-3FD1-44DC-AA48-17E5181A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cs typeface="Calibri Light"/>
              </a:rPr>
              <a:t>ZAŠTO SE RADE LOGORI?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B6852-E815-44AC-88E7-130E70598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endParaRPr lang="en-US" sz="2000"/>
          </a:p>
          <a:p>
            <a:r>
              <a:rPr lang="en-US" dirty="0">
                <a:ea typeface="+mn-lt"/>
                <a:cs typeface="+mn-lt"/>
              </a:rPr>
              <a:t>O </a:t>
            </a:r>
            <a:r>
              <a:rPr lang="en-US" dirty="0" err="1">
                <a:ea typeface="+mn-lt"/>
                <a:cs typeface="+mn-lt"/>
              </a:rPr>
              <a:t>dolasku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vlast</a:t>
            </a:r>
            <a:r>
              <a:rPr lang="en-US" dirty="0">
                <a:ea typeface="+mn-lt"/>
                <a:cs typeface="+mn-lt"/>
              </a:rPr>
              <a:t> 1933. </a:t>
            </a:r>
            <a:r>
              <a:rPr lang="en-US" dirty="0" err="1">
                <a:ea typeface="+mn-lt"/>
                <a:cs typeface="+mn-lt"/>
              </a:rPr>
              <a:t>nacisti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započinju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zatvarati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svoje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političke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protivnike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Tijekom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godine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diljem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Njemačke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osnovano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pedesetak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logora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kojima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zatvarali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prvenstveno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komuniste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pripadnike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socijalističke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stranke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sindikaliste</a:t>
            </a:r>
            <a:r>
              <a:rPr lang="en-US" dirty="0">
                <a:ea typeface="+mn-lt"/>
                <a:cs typeface="+mn-lt"/>
              </a:rPr>
              <a:t>. Termini za </a:t>
            </a:r>
            <a:r>
              <a:rPr lang="en-US" dirty="0" err="1">
                <a:ea typeface="+mn-lt"/>
                <a:cs typeface="+mn-lt"/>
              </a:rPr>
              <a:t>logore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Schutzhaftlager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zaštitni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kamp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pritvor</a:t>
            </a:r>
            <a:r>
              <a:rPr lang="en-US" dirty="0">
                <a:ea typeface="+mn-lt"/>
                <a:cs typeface="+mn-lt"/>
              </a:rPr>
              <a:t>)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Konzentrationslager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koncentracioni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logor</a:t>
            </a:r>
            <a:r>
              <a:rPr lang="en-US" dirty="0">
                <a:ea typeface="+mn-lt"/>
                <a:cs typeface="+mn-lt"/>
              </a:rPr>
              <a:t>). </a:t>
            </a:r>
            <a:r>
              <a:rPr lang="en-US" dirty="0" err="1">
                <a:ea typeface="+mn-lt"/>
                <a:cs typeface="+mn-lt"/>
              </a:rPr>
              <a:t>Logore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svojim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rukama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držali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policija</a:t>
            </a:r>
            <a:r>
              <a:rPr lang="en-US" dirty="0">
                <a:ea typeface="+mn-lt"/>
                <a:cs typeface="+mn-lt"/>
              </a:rPr>
              <a:t>, SS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SA </a:t>
            </a:r>
            <a:r>
              <a:rPr lang="en-US" dirty="0" err="1">
                <a:ea typeface="+mn-lt"/>
                <a:cs typeface="+mn-lt"/>
              </a:rPr>
              <a:t>odredi</a:t>
            </a:r>
            <a:r>
              <a:rPr lang="en-US" dirty="0">
                <a:ea typeface="+mn-lt"/>
                <a:cs typeface="+mn-lt"/>
              </a:rPr>
              <a:t>.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Fabijan </a:t>
            </a:r>
            <a:r>
              <a:rPr lang="en-US" dirty="0" err="1">
                <a:cs typeface="Calibri"/>
              </a:rPr>
              <a:t>Odorčić</a:t>
            </a:r>
          </a:p>
        </p:txBody>
      </p:sp>
    </p:spTree>
    <p:extLst>
      <p:ext uri="{BB962C8B-B14F-4D97-AF65-F5344CB8AC3E}">
        <p14:creationId xmlns:p14="http://schemas.microsoft.com/office/powerpoint/2010/main" val="345285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40C3A-89F3-4C94-A5AF-D1372247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endParaRPr lang="en-US" sz="40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5ECE9-8536-429B-83EA-A0E060101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Koncentracijski logori izgrađuju se kao područja ograđena žicom (često s električnim nabojem), s gustom mrežom stražarnica i zgradama (najčešće barakama, brzo podignutima za prihvat velikoga broja ljudi) u kojima se zatočenici lišavaju svih osobnih prava, bez obzira na to je li riječ o tzv. kazneno-radnim logorima ili o logorima u kojima se organizira fizičko uništavanje zatočenika (hladnim oružjem, strijeljanjem, u plinskim komorama, izgladnjivanjem i dr.).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Lea </a:t>
            </a:r>
            <a:r>
              <a:rPr lang="en-US" sz="2000" dirty="0" err="1">
                <a:cs typeface="Calibri"/>
              </a:rPr>
              <a:t>Štefković</a:t>
            </a:r>
            <a:r>
              <a:rPr lang="en-US" sz="2000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6923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4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79F46-76A0-4845-8C6F-4F6C51DC0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cs typeface="Calibri Light"/>
              </a:rPr>
              <a:t>ULAZ U LOGOR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house covered in snow&#10;&#10;Description automatically generated">
            <a:extLst>
              <a:ext uri="{FF2B5EF4-FFF2-40B4-BE49-F238E27FC236}">
                <a16:creationId xmlns:a16="http://schemas.microsoft.com/office/drawing/2014/main" id="{C4F4171A-9116-4260-BB62-A7E230E84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99" r="2" b="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2722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EAF747-8F35-4D0D-8B38-AE72D52DE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Calibri Light"/>
              </a:rPr>
              <a:t>IDEOLOGIJA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D5EBC-15B1-4A03-9A4A-0B37CEA9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484" y="729936"/>
            <a:ext cx="6662366" cy="49442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Ideologija nacionalsocijalizma (nacizam) kombinirala je elemente "rasne higijene", eugenike, antisemitizma, pangermanizma i teritorijalnog ekspanzionizma, piše Richard J. Evans. Adolf Hitler i njegova nacistička stranka postali su opsjednuti "židovskim pitanjem". Tijekom i neposredno nakon nacističkog preuzimanja vlasti u Njemačkoj 1933. godine, nasilje nad njemačkim Židovima postalo je sveprisutno , a usvojen je zakon koji ih isključuje iz određenih profesija, uključujući državnu službu i zakon. </a:t>
            </a:r>
            <a:endParaRPr lang="en-US" sz="1900">
              <a:solidFill>
                <a:schemeClr val="bg1">
                  <a:alpha val="80000"/>
                </a:schemeClr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900">
              <a:solidFill>
                <a:schemeClr val="bg1">
                  <a:alpha val="80000"/>
                </a:schemeClr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900">
              <a:solidFill>
                <a:schemeClr val="bg1">
                  <a:alpha val="80000"/>
                </a:schemeClr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bg1">
                    <a:alpha val="80000"/>
                  </a:schemeClr>
                </a:solidFill>
                <a:cs typeface="Calibri" panose="020F0502020204030204"/>
              </a:rPr>
              <a:t>Leonardo </a:t>
            </a:r>
            <a:r>
              <a:rPr lang="en-US" sz="1900" dirty="0" err="1">
                <a:solidFill>
                  <a:schemeClr val="bg1">
                    <a:alpha val="80000"/>
                  </a:schemeClr>
                </a:solidFill>
                <a:cs typeface="Calibri" panose="020F0502020204030204"/>
              </a:rPr>
              <a:t>Srbljinović</a:t>
            </a:r>
          </a:p>
        </p:txBody>
      </p:sp>
    </p:spTree>
    <p:extLst>
      <p:ext uri="{BB962C8B-B14F-4D97-AF65-F5344CB8AC3E}">
        <p14:creationId xmlns:p14="http://schemas.microsoft.com/office/powerpoint/2010/main" val="221553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FA65A-ABDA-45BC-9DB9-CC80CDD0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cs typeface="Calibri Light"/>
              </a:rPr>
              <a:t>NEKE OD MJERA 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2C9D-9B36-406B-916E-2E48F470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287" y="169316"/>
            <a:ext cx="6983319" cy="6537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Mjere nacističke vlasti postale su brutalnije nakon Kristalne noći (njem. </a:t>
            </a:r>
            <a:r>
              <a:rPr lang="en-US" sz="2400" i="1" dirty="0">
                <a:ea typeface="+mn-lt"/>
                <a:cs typeface="+mn-lt"/>
              </a:rPr>
              <a:t>Kristallnacht</a:t>
            </a:r>
            <a:r>
              <a:rPr lang="en-US" sz="2400" dirty="0">
                <a:ea typeface="+mn-lt"/>
                <a:cs typeface="+mn-lt"/>
              </a:rPr>
              <a:t>), dvodnevnoga okrutnoga nasilja nacista protiv Židova i njihove imovine započetog u noći 9–10. XI. 1938., u kojem je ubijen 91 Židov, tisuće ih je ranjeno, oko 7500 trgovina u židovskom vlasništvu je oštećeno, više od sto sinagoga zapaljeno i uništeno, a oko 25 000 Židova je zatvoreno. Židovima je od tada bio zabranjen boravak na javnim mjestima (parkovi, knjižnice, muzeji), morali su su preseliti u posebne dijelove gradova (geta), njihova djeca nisu smjela pohađati javne škole, a svi stariji od šest godina morali su nositi žute Davidove zvijezde. </a:t>
            </a:r>
            <a:endParaRPr lang="en-US" sz="2400">
              <a:cs typeface="Calibri" panose="020F0502020204030204"/>
            </a:endParaRPr>
          </a:p>
          <a:p>
            <a:endParaRPr lang="en-US" sz="2000"/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Eric Mikina </a:t>
            </a: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99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1E4E69-8CAE-4B19-B5D6-A51FDE7D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cs typeface="Calibri Light"/>
              </a:rPr>
              <a:t>PRIJEVOZ I HIGIJENA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0FAB1-B910-43D7-BABA-05491BAF8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484" y="479415"/>
            <a:ext cx="6662366" cy="59881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Žrtve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su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dopremane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u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logor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u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stočnim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teretnim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vagonima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Često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su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putovali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danima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u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prenapučenim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vagonima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bez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vode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hrane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ili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toaleta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</a:t>
            </a:r>
          </a:p>
          <a:p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Odjeća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donje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rublje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se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mijenjalo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svakih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nekoliko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mjeseci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, a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čista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je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odmah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bila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prepuna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uši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buha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Periodično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se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vršilo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uklanjanje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ušiju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za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logoraše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ali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to je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često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bila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još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veća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tortura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Ljeti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su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tuševi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bili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vrući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, a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zimi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ledeni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</a:t>
            </a:r>
            <a:endParaRPr lang="en-US" sz="220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endParaRPr lang="en-US" sz="2200" dirty="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endParaRPr lang="en-US" sz="2200" dirty="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>
                    <a:alpha val="80000"/>
                  </a:schemeClr>
                </a:solidFill>
                <a:cs typeface="Calibri"/>
              </a:rPr>
              <a:t>Elena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cs typeface="Calibri"/>
              </a:rPr>
              <a:t>Aragović</a:t>
            </a:r>
            <a:endParaRPr lang="en-US" sz="220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endParaRPr lang="en-US" sz="2200">
              <a:solidFill>
                <a:srgbClr val="FFFFFF">
                  <a:alpha val="80000"/>
                </a:srgb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271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98B5D-E992-4FBB-8FCC-A0039DD3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D8726-B2BA-4DA8-A1BF-5D0C7BE40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Žrtve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su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dopremane</a:t>
            </a:r>
            <a:r>
              <a:rPr lang="en-US" dirty="0">
                <a:cs typeface="Calibri"/>
              </a:rPr>
              <a:t> u </a:t>
            </a:r>
            <a:r>
              <a:rPr lang="en-US" dirty="0" err="1">
                <a:cs typeface="Calibri"/>
              </a:rPr>
              <a:t>logor</a:t>
            </a:r>
            <a:r>
              <a:rPr lang="en-US" dirty="0">
                <a:cs typeface="Calibri"/>
              </a:rPr>
              <a:t> u </a:t>
            </a:r>
            <a:r>
              <a:rPr lang="en-US" dirty="0" err="1">
                <a:cs typeface="Calibri"/>
              </a:rPr>
              <a:t>stočnim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teretnim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vagonima</a:t>
            </a:r>
            <a:r>
              <a:rPr lang="en-US" dirty="0">
                <a:cs typeface="Calibri"/>
              </a:rPr>
              <a:t>. </a:t>
            </a:r>
            <a:r>
              <a:rPr lang="en-US" dirty="0" err="1">
                <a:cs typeface="Calibri"/>
              </a:rPr>
              <a:t>Preživjeli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logoraši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pričaju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kako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su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ponekad</a:t>
            </a:r>
            <a:r>
              <a:rPr lang="en-US" dirty="0">
                <a:cs typeface="Calibri"/>
              </a:rPr>
              <a:t> u </a:t>
            </a:r>
            <a:r>
              <a:rPr lang="en-US" dirty="0" err="1">
                <a:cs typeface="Calibri"/>
              </a:rPr>
              <a:t>vagonima</a:t>
            </a:r>
            <a:r>
              <a:rPr lang="en-US" dirty="0">
                <a:cs typeface="Calibri"/>
              </a:rPr>
              <a:t> bile </a:t>
            </a:r>
            <a:r>
              <a:rPr lang="en-US" dirty="0" err="1">
                <a:cs typeface="Calibri"/>
              </a:rPr>
              <a:t>kante</a:t>
            </a:r>
            <a:r>
              <a:rPr lang="en-US" dirty="0">
                <a:cs typeface="Calibri"/>
              </a:rPr>
              <a:t> za </a:t>
            </a:r>
            <a:r>
              <a:rPr lang="en-US" dirty="0" err="1">
                <a:cs typeface="Calibri"/>
              </a:rPr>
              <a:t>nuždu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koje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su</a:t>
            </a:r>
            <a:r>
              <a:rPr lang="en-US" dirty="0">
                <a:cs typeface="Calibri"/>
              </a:rPr>
              <a:t> se 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ponekim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stajalištima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praznile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onda</a:t>
            </a:r>
            <a:r>
              <a:rPr lang="en-US" dirty="0">
                <a:cs typeface="Calibri"/>
              </a:rPr>
              <a:t> se u </a:t>
            </a:r>
            <a:r>
              <a:rPr lang="en-US" dirty="0" err="1">
                <a:cs typeface="Calibri"/>
              </a:rPr>
              <a:t>njima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donosila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voda</a:t>
            </a:r>
            <a:r>
              <a:rPr lang="en-US" dirty="0">
                <a:cs typeface="Calibri"/>
              </a:rPr>
              <a:t> za </a:t>
            </a:r>
            <a:r>
              <a:rPr lang="en-US" dirty="0" err="1">
                <a:cs typeface="Calibri"/>
              </a:rPr>
              <a:t>piće</a:t>
            </a:r>
            <a:r>
              <a:rPr lang="en-US" dirty="0">
                <a:cs typeface="Calibri"/>
              </a:rPr>
              <a:t>. </a:t>
            </a:r>
            <a:r>
              <a:rPr lang="en-US" dirty="0" err="1">
                <a:cs typeface="Calibri"/>
              </a:rPr>
              <a:t>Preživjeli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pričaju</a:t>
            </a:r>
            <a:r>
              <a:rPr lang="en-US" dirty="0">
                <a:cs typeface="Calibri"/>
              </a:rPr>
              <a:t> da je </a:t>
            </a:r>
            <a:r>
              <a:rPr lang="en-US" dirty="0" err="1">
                <a:cs typeface="Calibri"/>
              </a:rPr>
              <a:t>uši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bilo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toliko</a:t>
            </a:r>
            <a:r>
              <a:rPr lang="en-US" dirty="0">
                <a:cs typeface="Calibri"/>
              </a:rPr>
              <a:t> da se </a:t>
            </a:r>
            <a:r>
              <a:rPr lang="en-US" dirty="0" err="1">
                <a:cs typeface="Calibri"/>
              </a:rPr>
              <a:t>slamarica</a:t>
            </a:r>
            <a:r>
              <a:rPr lang="en-US" dirty="0">
                <a:cs typeface="Calibri"/>
              </a:rPr>
              <a:t>, u </a:t>
            </a:r>
            <a:r>
              <a:rPr lang="en-US" dirty="0" err="1">
                <a:cs typeface="Calibri"/>
              </a:rPr>
              <a:t>kojoj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su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spavali</a:t>
            </a:r>
            <a:r>
              <a:rPr lang="en-US" dirty="0">
                <a:cs typeface="Calibri"/>
              </a:rPr>
              <a:t>, </a:t>
            </a:r>
            <a:r>
              <a:rPr lang="en-US" dirty="0" err="1">
                <a:cs typeface="Calibri"/>
              </a:rPr>
              <a:t>micala</a:t>
            </a:r>
            <a:r>
              <a:rPr lang="en-US" dirty="0">
                <a:cs typeface="Calibri"/>
              </a:rPr>
              <a:t>.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Zorana </a:t>
            </a:r>
            <a:r>
              <a:rPr lang="en-US" dirty="0" err="1">
                <a:cs typeface="Calibri"/>
              </a:rPr>
              <a:t>Pukec</a:t>
            </a:r>
          </a:p>
        </p:txBody>
      </p:sp>
    </p:spTree>
    <p:extLst>
      <p:ext uri="{BB962C8B-B14F-4D97-AF65-F5344CB8AC3E}">
        <p14:creationId xmlns:p14="http://schemas.microsoft.com/office/powerpoint/2010/main" val="4206240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Zašto je Auschwitz najzloglasniji logor?</vt:lpstr>
      <vt:lpstr>O LOGORU</vt:lpstr>
      <vt:lpstr>ZAŠTO SE RADE LOGORI?</vt:lpstr>
      <vt:lpstr>PowerPoint Presentation</vt:lpstr>
      <vt:lpstr>ULAZ U LOGOR</vt:lpstr>
      <vt:lpstr>IDEOLOGIJA</vt:lpstr>
      <vt:lpstr>NEKE OD MJERA  </vt:lpstr>
      <vt:lpstr>PRIJEVOZ I HIGIJENA  </vt:lpstr>
      <vt:lpstr>PowerPoint Presentation</vt:lpstr>
      <vt:lpstr>RAD I OBROK</vt:lpstr>
      <vt:lpstr>Ovako je to izgledalo prije 74 godine </vt:lpstr>
      <vt:lpstr>STRADANJA I SPOMEN NA ŽRTVE </vt:lpstr>
      <vt:lpstr> </vt:lpstr>
      <vt:lpstr>USTANAK</vt:lpstr>
      <vt:lpstr>IZVORI</vt:lpstr>
      <vt:lpstr>Ovdje možete I pogledati video o logoru</vt:lpstr>
      <vt:lpstr>Hvala vam na pažnji!!!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168</cp:revision>
  <dcterms:created xsi:type="dcterms:W3CDTF">2021-01-25T15:51:18Z</dcterms:created>
  <dcterms:modified xsi:type="dcterms:W3CDTF">2021-01-27T10:45:08Z</dcterms:modified>
</cp:coreProperties>
</file>